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725" r:id="rId1"/>
  </p:sldMasterIdLst>
  <p:notesMasterIdLst>
    <p:notesMasterId r:id="rId15"/>
  </p:notesMasterIdLst>
  <p:sldIdLst>
    <p:sldId id="256" r:id="rId2"/>
    <p:sldId id="257" r:id="rId3"/>
    <p:sldId id="276" r:id="rId4"/>
    <p:sldId id="277" r:id="rId5"/>
    <p:sldId id="261" r:id="rId6"/>
    <p:sldId id="274" r:id="rId7"/>
    <p:sldId id="278" r:id="rId8"/>
    <p:sldId id="280" r:id="rId9"/>
    <p:sldId id="279" r:id="rId10"/>
    <p:sldId id="269" r:id="rId11"/>
    <p:sldId id="262" r:id="rId12"/>
    <p:sldId id="272" r:id="rId13"/>
    <p:sldId id="281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Information Technology" initials="IT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0064E6-E33D-4F7F-8D53-813DB64494B4}" type="datetimeFigureOut">
              <a:rPr lang="en-US" smtClean="0"/>
              <a:t>4/6/2016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A58519-74DD-4BCA-A75F-2ED08FAE05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7850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A58519-74DD-4BCA-A75F-2ED08FAE051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0874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A58519-74DD-4BCA-A75F-2ED08FAE051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2654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A58519-74DD-4BCA-A75F-2ED08FAE051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731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A58519-74DD-4BCA-A75F-2ED08FAE051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5447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A58519-74DD-4BCA-A75F-2ED08FAE051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8036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A58519-74DD-4BCA-A75F-2ED08FAE051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5715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A58519-74DD-4BCA-A75F-2ED08FAE051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3694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A58519-74DD-4BCA-A75F-2ED08FAE051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9501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A58519-74DD-4BCA-A75F-2ED08FAE051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5740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4/6/2016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8785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7459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5499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626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0418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4599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4/6/2016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9939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4/6/2016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770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4/6/2016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972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4509A250-FF31-4206-8172-F9D3106AACB1}" type="datetimeFigureOut">
              <a:rPr lang="en-US" smtClean="0"/>
              <a:t>4/6/2016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4005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1372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509A250-FF31-4206-8172-F9D3106AACB1}" type="datetimeFigureOut">
              <a:rPr lang="en-US" smtClean="0"/>
              <a:t>4/6/2016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3086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79676" y="65653"/>
            <a:ext cx="2179672" cy="2118472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013278" y="3940175"/>
            <a:ext cx="10928350" cy="2014538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Sophia G. Schwalbe</a:t>
            </a:r>
            <a:endParaRPr lang="en-US" dirty="0"/>
          </a:p>
          <a:p>
            <a:r>
              <a:rPr lang="en-US" dirty="0" smtClean="0"/>
              <a:t>Michele </a:t>
            </a:r>
            <a:r>
              <a:rPr lang="en-US" dirty="0" err="1" smtClean="0"/>
              <a:t>Zanolin</a:t>
            </a:r>
            <a:r>
              <a:rPr lang="en-US" dirty="0" smtClean="0"/>
              <a:t>, Marek Szczepanczyk</a:t>
            </a:r>
          </a:p>
          <a:p>
            <a:r>
              <a:rPr lang="en-US" dirty="0" smtClean="0"/>
              <a:t>Embry-Riddle Aeronautical University</a:t>
            </a:r>
          </a:p>
          <a:p>
            <a:r>
              <a:rPr lang="en-US" dirty="0" smtClean="0"/>
              <a:t>NASA Space Grant AZ State Symposium</a:t>
            </a:r>
          </a:p>
          <a:p>
            <a:r>
              <a:rPr lang="en-US" dirty="0" smtClean="0"/>
              <a:t>16 April 2016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892628" y="1320837"/>
            <a:ext cx="10058400" cy="2376352"/>
          </a:xfrm>
        </p:spPr>
        <p:txBody>
          <a:bodyPr>
            <a:noAutofit/>
          </a:bodyPr>
          <a:lstStyle/>
          <a:p>
            <a:r>
              <a:rPr lang="en-US" sz="8000" dirty="0" smtClean="0"/>
              <a:t>Distributional Tests for Supernova Searches</a:t>
            </a:r>
            <a:endParaRPr lang="en-US" sz="80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1013278" y="3757513"/>
            <a:ext cx="101672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6670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925287" y="696685"/>
            <a:ext cx="10058400" cy="75701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Current Status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925287" y="1453695"/>
            <a:ext cx="101672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07818" y="1607582"/>
            <a:ext cx="116689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Asymmetric </a:t>
            </a:r>
            <a:r>
              <a:rPr lang="en-US" sz="2000" dirty="0" smtClean="0"/>
              <a:t>Chi Squared most sensitive to least events for high-energy </a:t>
            </a:r>
            <a:r>
              <a:rPr lang="en-US" sz="2000" dirty="0" smtClean="0"/>
              <a:t>triggers.</a:t>
            </a:r>
            <a:endParaRPr lang="en-US" sz="200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10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818" y="2161581"/>
            <a:ext cx="5435652" cy="407673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2303" y="2161581"/>
            <a:ext cx="5431384" cy="4073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1590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925287" y="696685"/>
            <a:ext cx="10058400" cy="75701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Future Populations</a:t>
            </a:r>
            <a:endParaRPr lang="en-US" dirty="0"/>
          </a:p>
        </p:txBody>
      </p:sp>
      <p:cxnSp>
        <p:nvCxnSpPr>
          <p:cNvPr id="3" name="Straight Connector 2"/>
          <p:cNvCxnSpPr/>
          <p:nvPr/>
        </p:nvCxnSpPr>
        <p:spPr>
          <a:xfrm>
            <a:off x="925287" y="1453695"/>
            <a:ext cx="101672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925287" y="1600200"/>
            <a:ext cx="1039585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tabLst>
                <a:tab pos="3773488" algn="l"/>
                <a:tab pos="4456113" algn="l"/>
              </a:tabLst>
            </a:pPr>
            <a:r>
              <a:rPr lang="en-US" sz="2400" dirty="0" smtClean="0"/>
              <a:t>Supernovae injections in exact location of optical triggers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Same amplitude repeaters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Assumes all the triggers have the same parameter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Background-like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Distribution is exponential under logarithmic scale, where exponential constant is correlated to that of the noise (background) triggers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Galactic center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Distribution mimics that of distribution of same transients but random polarizations located in galactic center would produce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Power law decay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Assumes distributions of parameter proportional to negative integer powers</a:t>
            </a:r>
            <a:endParaRPr lang="en-US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5321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925287" y="696685"/>
            <a:ext cx="10058400" cy="75701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Next Steps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925287" y="1453695"/>
            <a:ext cx="101672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925287" y="1564598"/>
            <a:ext cx="1016725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Repeat for different number of triggers, waveforms, and population distributions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Compare tests for different parameters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Compare different lowest frequency cuts in the spectrum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Compare to counting tests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745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925287" y="696685"/>
            <a:ext cx="10058400" cy="75701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References</a:t>
            </a:r>
            <a:endParaRPr lang="en-US" dirty="0"/>
          </a:p>
        </p:txBody>
      </p:sp>
      <p:cxnSp>
        <p:nvCxnSpPr>
          <p:cNvPr id="3" name="Straight Connector 2"/>
          <p:cNvCxnSpPr/>
          <p:nvPr/>
        </p:nvCxnSpPr>
        <p:spPr>
          <a:xfrm>
            <a:off x="925287" y="1453695"/>
            <a:ext cx="101672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13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16429" y="1763486"/>
            <a:ext cx="1027611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2575" indent="-282575"/>
            <a:r>
              <a:rPr lang="en-US" sz="2000" b="1" dirty="0" smtClean="0"/>
              <a:t>[1] </a:t>
            </a:r>
            <a:r>
              <a:rPr lang="en-US" sz="2000" dirty="0" smtClean="0"/>
              <a:t>Shi, Y., et al. “Non-Parametric Distributional Tests for Gravitational Wave Burst Detection with Comparison to Feldman-Cousins Counting Method”.  23 March 2010.</a:t>
            </a:r>
          </a:p>
          <a:p>
            <a:pPr marL="282575" indent="-282575"/>
            <a:r>
              <a:rPr lang="en-US" sz="2000" b="1" dirty="0"/>
              <a:t>[2] </a:t>
            </a:r>
            <a:r>
              <a:rPr lang="en-US" sz="2000" dirty="0" smtClean="0"/>
              <a:t>Stephens, M. A. “Use of the Kolmogorov-Smirnov, Cramer-Von Mises and Related Statistics Without </a:t>
            </a:r>
            <a:r>
              <a:rPr lang="en-US" sz="2000" dirty="0"/>
              <a:t>Extensive Tables”. Journal of the Royal Statistical Society. Series B (Methodological), Vol. 32, No. 1. (1970), pp. 115-122. </a:t>
            </a:r>
            <a:endParaRPr lang="en-US" sz="2000" dirty="0" smtClean="0"/>
          </a:p>
          <a:p>
            <a:pPr marL="282575" indent="-282575"/>
            <a:r>
              <a:rPr lang="en-US" sz="2000" b="1" dirty="0"/>
              <a:t>[3] </a:t>
            </a:r>
            <a:r>
              <a:rPr lang="en-US" sz="2000" dirty="0" err="1" smtClean="0"/>
              <a:t>DeGroot</a:t>
            </a:r>
            <a:r>
              <a:rPr lang="en-US" sz="2000" dirty="0" smtClean="0"/>
              <a:t>, M. and </a:t>
            </a:r>
            <a:r>
              <a:rPr lang="en-US" sz="2000" dirty="0" err="1" smtClean="0"/>
              <a:t>Schervish</a:t>
            </a:r>
            <a:r>
              <a:rPr lang="en-US" sz="2000" dirty="0" smtClean="0"/>
              <a:t>, M. </a:t>
            </a:r>
            <a:r>
              <a:rPr lang="en-US" sz="2000" i="1" dirty="0" smtClean="0"/>
              <a:t>Probability and Statistics</a:t>
            </a:r>
            <a:r>
              <a:rPr lang="en-US" sz="2000" dirty="0" smtClean="0"/>
              <a:t>, 4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Edition.  Adison-Wesley. 2012.</a:t>
            </a:r>
          </a:p>
          <a:p>
            <a:pPr marL="282575" indent="-282575"/>
            <a:r>
              <a:rPr lang="en-US" sz="2000" b="1" dirty="0"/>
              <a:t>[4] </a:t>
            </a:r>
            <a:r>
              <a:rPr lang="en-US" sz="2000" dirty="0" smtClean="0"/>
              <a:t>Press, W. et al. </a:t>
            </a:r>
            <a:r>
              <a:rPr lang="en-US" sz="2000" i="1" dirty="0" smtClean="0"/>
              <a:t>Numerical Recipes: The Art of Scientific Computing</a:t>
            </a:r>
            <a:r>
              <a:rPr lang="en-US" sz="2000" dirty="0" smtClean="0"/>
              <a:t>, 3</a:t>
            </a:r>
            <a:r>
              <a:rPr lang="en-US" sz="2000" baseline="30000" dirty="0" smtClean="0"/>
              <a:t>rd</a:t>
            </a:r>
            <a:r>
              <a:rPr lang="en-US" sz="2000" dirty="0" smtClean="0"/>
              <a:t> Edition.  Cambridge University Press. 2007.</a:t>
            </a:r>
          </a:p>
          <a:p>
            <a:pPr marL="282575" indent="-282575"/>
            <a:r>
              <a:rPr lang="en-US" sz="2000" b="1" dirty="0"/>
              <a:t>[5] </a:t>
            </a:r>
            <a:r>
              <a:rPr lang="en-US" sz="2000" dirty="0" err="1" smtClean="0"/>
              <a:t>Raffai</a:t>
            </a:r>
            <a:r>
              <a:rPr lang="en-US" sz="2000" dirty="0"/>
              <a:t>, </a:t>
            </a:r>
            <a:r>
              <a:rPr lang="en-US" sz="2000" dirty="0" smtClean="0"/>
              <a:t>P., et al. </a:t>
            </a:r>
            <a:r>
              <a:rPr lang="en-US" sz="2000" dirty="0"/>
              <a:t>"Optimal networks of future gravitational-wave </a:t>
            </a:r>
            <a:r>
              <a:rPr lang="en-US" sz="2000" dirty="0" smtClean="0"/>
              <a:t>telescopes“. Classical </a:t>
            </a:r>
            <a:r>
              <a:rPr lang="en-US" sz="2000" dirty="0"/>
              <a:t>and Quantum Gravity, Vol. 30, p.155004 (2013) Impact factor: 3.103 </a:t>
            </a:r>
          </a:p>
        </p:txBody>
      </p:sp>
    </p:spTree>
    <p:extLst>
      <p:ext uri="{BB962C8B-B14F-4D97-AF65-F5344CB8AC3E}">
        <p14:creationId xmlns:p14="http://schemas.microsoft.com/office/powerpoint/2010/main" val="1028050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925287" y="696685"/>
            <a:ext cx="10058400" cy="757010"/>
          </a:xfrm>
        </p:spPr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925287" y="1453695"/>
            <a:ext cx="101672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099457" y="1654629"/>
            <a:ext cx="857794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Purpose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Distributional </a:t>
            </a:r>
            <a:r>
              <a:rPr lang="en-US" sz="3200" dirty="0" smtClean="0"/>
              <a:t>Tests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Background and Foregroun</a:t>
            </a:r>
            <a:r>
              <a:rPr lang="en-US" sz="3200" dirty="0"/>
              <a:t>d</a:t>
            </a:r>
            <a:endParaRPr lang="en-US" sz="3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Current Status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Next Steps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4233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925287" y="694868"/>
            <a:ext cx="10058400" cy="75701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Purpose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925287" y="1453695"/>
            <a:ext cx="101672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/>
          <p:cNvGrpSpPr/>
          <p:nvPr/>
        </p:nvGrpSpPr>
        <p:grpSpPr>
          <a:xfrm>
            <a:off x="941613" y="1834968"/>
            <a:ext cx="4365171" cy="4379665"/>
            <a:chOff x="925285" y="1907359"/>
            <a:chExt cx="10417630" cy="4379665"/>
          </a:xfrm>
        </p:grpSpPr>
        <p:sp>
          <p:nvSpPr>
            <p:cNvPr id="6" name="TextBox 5"/>
            <p:cNvSpPr txBox="1"/>
            <p:nvPr/>
          </p:nvSpPr>
          <p:spPr>
            <a:xfrm>
              <a:off x="925287" y="1907359"/>
              <a:ext cx="10417628" cy="22467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2000" dirty="0" smtClean="0"/>
                <a:t>Triggers are excess energy from detector data related to Signal-to-Noise ratio (</a:t>
              </a:r>
              <a:r>
                <a:rPr lang="el-GR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ρ</a:t>
              </a:r>
              <a:r>
                <a:rPr lang="en-US" sz="2000" dirty="0" smtClean="0"/>
                <a:t>).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2000" dirty="0" smtClean="0"/>
                <a:t>Two types of data: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en-US" sz="2000" b="1" dirty="0"/>
                <a:t>Foreground</a:t>
              </a:r>
              <a:r>
                <a:rPr lang="en-US" sz="2000" dirty="0"/>
                <a:t>: </a:t>
              </a:r>
              <a:r>
                <a:rPr lang="en-US" sz="2000" dirty="0" smtClean="0"/>
                <a:t>triggers which are gravitational wave candidates.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en-US" sz="2000" b="1" dirty="0"/>
                <a:t>Background</a:t>
              </a:r>
              <a:r>
                <a:rPr lang="en-US" sz="2000" dirty="0" smtClean="0"/>
                <a:t>: noise triggers.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925285" y="4040255"/>
              <a:ext cx="10276113" cy="22467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2000" dirty="0" smtClean="0"/>
                <a:t>Current detection relies on only the </a:t>
              </a:r>
              <a:r>
                <a:rPr lang="en-US" sz="2000" b="1" dirty="0" smtClean="0"/>
                <a:t>loudest event</a:t>
              </a:r>
              <a:r>
                <a:rPr lang="en-US" sz="2000" dirty="0" smtClean="0"/>
                <a:t> of foreground.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2000" dirty="0" smtClean="0"/>
                <a:t>Want to use weaker events from foreground in detection.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en-US" sz="2000" dirty="0" smtClean="0"/>
                <a:t>Compare background to foreground using </a:t>
              </a:r>
              <a:r>
                <a:rPr lang="en-US" sz="2000" b="1" dirty="0" smtClean="0">
                  <a:solidFill>
                    <a:srgbClr val="FF0000"/>
                  </a:solidFill>
                </a:rPr>
                <a:t>distributional tests</a:t>
              </a:r>
              <a:r>
                <a:rPr lang="en-US" sz="2000" dirty="0" smtClean="0"/>
                <a:t>.</a:t>
              </a:r>
            </a:p>
          </p:txBody>
        </p:sp>
      </p:grp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8120" y="2169968"/>
            <a:ext cx="5284422" cy="3963317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183086" y="1834968"/>
            <a:ext cx="4909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Comparison between Foreground and Background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3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49085" y="6446963"/>
            <a:ext cx="45502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</a:rPr>
              <a:t>[1] Y. Shi , et al.</a:t>
            </a:r>
            <a:endParaRPr lang="en-US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7699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925287" y="696685"/>
            <a:ext cx="10058400" cy="75701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Distributional Tests</a:t>
            </a:r>
            <a:endParaRPr lang="en-US" dirty="0"/>
          </a:p>
        </p:txBody>
      </p:sp>
      <p:cxnSp>
        <p:nvCxnSpPr>
          <p:cNvPr id="3" name="Straight Connector 2"/>
          <p:cNvCxnSpPr/>
          <p:nvPr/>
        </p:nvCxnSpPr>
        <p:spPr>
          <a:xfrm>
            <a:off x="925287" y="1453695"/>
            <a:ext cx="101672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925287" y="1745673"/>
            <a:ext cx="9477497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b="1" dirty="0" smtClean="0"/>
              <a:t>Distributional tests </a:t>
            </a:r>
            <a:r>
              <a:rPr lang="en-US" sz="2800" dirty="0" smtClean="0"/>
              <a:t>compare background and foreground to produce a </a:t>
            </a:r>
            <a:r>
              <a:rPr lang="en-US" sz="2800" b="1" dirty="0" smtClean="0"/>
              <a:t>probability </a:t>
            </a:r>
            <a:r>
              <a:rPr lang="en-US" sz="2800" dirty="0" smtClean="0"/>
              <a:t>that the distributions are </a:t>
            </a:r>
            <a:r>
              <a:rPr lang="en-US" sz="2800" b="1" dirty="0" smtClean="0"/>
              <a:t>compatible.</a:t>
            </a:r>
            <a:endParaRPr lang="en-US" sz="28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There are two kinds of distributional tests: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b="1" dirty="0" smtClean="0"/>
              <a:t>Parametric</a:t>
            </a:r>
            <a:r>
              <a:rPr lang="en-US" sz="2800" dirty="0" smtClean="0"/>
              <a:t>: the background distribution has a known analytical shape.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b="1" dirty="0" smtClean="0"/>
              <a:t>Non-parametric</a:t>
            </a:r>
            <a:r>
              <a:rPr lang="en-US" sz="2800" dirty="0" smtClean="0"/>
              <a:t>: no assumptions made on background shape.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rgbClr val="FF0000"/>
                </a:solidFill>
              </a:rPr>
              <a:t>In LIGO, we would like to use non-parametric tests.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98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925287" y="696685"/>
            <a:ext cx="10058400" cy="75701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Non-Parametric Distributional Tests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925287" y="1453695"/>
            <a:ext cx="101672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012371" y="1556648"/>
            <a:ext cx="959031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Need to use single scalar measure (</a:t>
            </a:r>
            <a:r>
              <a:rPr lang="el-GR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ρ</a:t>
            </a:r>
            <a:r>
              <a:rPr lang="en-US" sz="2800" dirty="0" smtClean="0"/>
              <a:t>, FAR).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Tests </a:t>
            </a:r>
            <a:r>
              <a:rPr lang="en-US" sz="2800" dirty="0" smtClean="0"/>
              <a:t>implemented so far: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rgbClr val="00B050"/>
                </a:solidFill>
              </a:rPr>
              <a:t>Kolmogorov-Smirnov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rgbClr val="FF0000"/>
                </a:solidFill>
              </a:rPr>
              <a:t>Mann-Whitney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rgbClr val="0070C0"/>
                </a:solidFill>
              </a:rPr>
              <a:t>Chi Squared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rgbClr val="7030A0"/>
                </a:solidFill>
              </a:rPr>
              <a:t>Asymmetric Chi Squared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852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925287" y="696685"/>
            <a:ext cx="10058400" cy="75701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Background and Foreground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925287" y="1453695"/>
            <a:ext cx="101672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925287" y="1932972"/>
            <a:ext cx="2026257" cy="13542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25287" y="4102354"/>
            <a:ext cx="2026257" cy="13542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3639501" y="1926768"/>
            <a:ext cx="2175898" cy="13542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639501" y="4118758"/>
            <a:ext cx="2175898" cy="13542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Plus 16"/>
          <p:cNvSpPr/>
          <p:nvPr/>
        </p:nvSpPr>
        <p:spPr>
          <a:xfrm>
            <a:off x="5900707" y="4594794"/>
            <a:ext cx="417797" cy="389229"/>
          </a:xfrm>
          <a:prstGeom prst="mathPl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6388940" y="4105025"/>
            <a:ext cx="1966763" cy="13542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925286" y="2104100"/>
            <a:ext cx="202625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One Month Data</a:t>
            </a:r>
            <a:endParaRPr lang="en-US" sz="2800" dirty="0"/>
          </a:p>
        </p:txBody>
      </p:sp>
      <p:sp>
        <p:nvSpPr>
          <p:cNvPr id="20" name="TextBox 19"/>
          <p:cNvSpPr txBox="1"/>
          <p:nvPr/>
        </p:nvSpPr>
        <p:spPr>
          <a:xfrm>
            <a:off x="925285" y="4302420"/>
            <a:ext cx="202625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One Month Data</a:t>
            </a:r>
            <a:endParaRPr lang="en-US" sz="2800" dirty="0"/>
          </a:p>
        </p:txBody>
      </p:sp>
      <p:sp>
        <p:nvSpPr>
          <p:cNvPr id="21" name="TextBox 20"/>
          <p:cNvSpPr txBox="1"/>
          <p:nvPr/>
        </p:nvSpPr>
        <p:spPr>
          <a:xfrm>
            <a:off x="3714321" y="2136271"/>
            <a:ext cx="202625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Background</a:t>
            </a:r>
          </a:p>
          <a:p>
            <a:pPr algn="ctr"/>
            <a:r>
              <a:rPr lang="en-US" sz="2800" dirty="0" smtClean="0"/>
              <a:t>Triggers</a:t>
            </a:r>
            <a:endParaRPr lang="en-US" sz="2800" dirty="0"/>
          </a:p>
        </p:txBody>
      </p:sp>
      <p:sp>
        <p:nvSpPr>
          <p:cNvPr id="22" name="TextBox 21"/>
          <p:cNvSpPr txBox="1"/>
          <p:nvPr/>
        </p:nvSpPr>
        <p:spPr>
          <a:xfrm>
            <a:off x="3724809" y="4296215"/>
            <a:ext cx="202625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Background Triggers</a:t>
            </a:r>
            <a:endParaRPr lang="en-US" sz="2800" dirty="0"/>
          </a:p>
        </p:txBody>
      </p:sp>
      <p:sp>
        <p:nvSpPr>
          <p:cNvPr id="23" name="TextBox 22"/>
          <p:cNvSpPr txBox="1"/>
          <p:nvPr/>
        </p:nvSpPr>
        <p:spPr>
          <a:xfrm>
            <a:off x="6403812" y="4526919"/>
            <a:ext cx="20262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Injections</a:t>
            </a:r>
            <a:endParaRPr lang="en-US" sz="2800" dirty="0"/>
          </a:p>
        </p:txBody>
      </p:sp>
      <p:cxnSp>
        <p:nvCxnSpPr>
          <p:cNvPr id="29" name="Straight Arrow Connector 28"/>
          <p:cNvCxnSpPr/>
          <p:nvPr/>
        </p:nvCxnSpPr>
        <p:spPr>
          <a:xfrm>
            <a:off x="3101183" y="2610091"/>
            <a:ext cx="388678" cy="646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3104865" y="4789409"/>
            <a:ext cx="388678" cy="646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8593373" y="2800393"/>
            <a:ext cx="1926771" cy="15775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8608247" y="2859757"/>
            <a:ext cx="189702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Distributional Tests</a:t>
            </a:r>
          </a:p>
          <a:p>
            <a:pPr algn="ctr"/>
            <a:r>
              <a:rPr lang="en-US" sz="2400" dirty="0" smtClean="0"/>
              <a:t>(95% confidence)</a:t>
            </a:r>
            <a:endParaRPr lang="en-US" sz="2400" dirty="0"/>
          </a:p>
        </p:txBody>
      </p:sp>
      <p:cxnSp>
        <p:nvCxnSpPr>
          <p:cNvPr id="34" name="Straight Arrow Connector 33"/>
          <p:cNvCxnSpPr/>
          <p:nvPr/>
        </p:nvCxnSpPr>
        <p:spPr>
          <a:xfrm flipV="1">
            <a:off x="8515377" y="4488781"/>
            <a:ext cx="503105" cy="31234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6036246" y="2574685"/>
            <a:ext cx="2393823" cy="63811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flipV="1">
            <a:off x="10594968" y="3084545"/>
            <a:ext cx="292308" cy="25650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10590179" y="3708803"/>
            <a:ext cx="358493" cy="15391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10887276" y="2733186"/>
            <a:ext cx="9050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Same</a:t>
            </a:r>
            <a:endParaRPr lang="en-US" sz="2400" dirty="0"/>
          </a:p>
        </p:txBody>
      </p:sp>
      <p:sp>
        <p:nvSpPr>
          <p:cNvPr id="47" name="TextBox 46"/>
          <p:cNvSpPr txBox="1"/>
          <p:nvPr/>
        </p:nvSpPr>
        <p:spPr>
          <a:xfrm>
            <a:off x="10804601" y="3930155"/>
            <a:ext cx="13448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Different</a:t>
            </a:r>
            <a:endParaRPr lang="en-US" sz="24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4892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7</a:t>
            </a:fld>
            <a:endParaRPr lang="en-US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925287" y="696685"/>
            <a:ext cx="10058400" cy="75701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5000" lnSpcReduction="1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Example of Astrophysical Population Simulation</a:t>
            </a: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925287" y="1453695"/>
            <a:ext cx="101672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012371" y="1719943"/>
            <a:ext cx="10200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Random identical supernovae uniformly distributed in space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3212" y="3396397"/>
            <a:ext cx="1781184" cy="88499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3212" y="4281388"/>
            <a:ext cx="1953959" cy="129887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1233" y="2355522"/>
            <a:ext cx="1425142" cy="116386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2572" y="2210705"/>
            <a:ext cx="3777348" cy="3777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8566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925287" y="696685"/>
            <a:ext cx="10058400" cy="75701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Background and </a:t>
            </a:r>
            <a:r>
              <a:rPr lang="en-US" dirty="0" smtClean="0"/>
              <a:t>Foreground Distributions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925287" y="1453695"/>
            <a:ext cx="101672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925287" y="1624224"/>
            <a:ext cx="91192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Scale factor indicates how energetic the injections are.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8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325" y="1993556"/>
            <a:ext cx="5461693" cy="409627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0789" y="1993556"/>
            <a:ext cx="5461694" cy="4096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1398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925287" y="696685"/>
            <a:ext cx="10058400" cy="75701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Current Status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925287" y="1453695"/>
            <a:ext cx="101672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653143" y="1556647"/>
                <a:ext cx="10439399" cy="44012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800" dirty="0" smtClean="0"/>
                  <a:t>False alarm rates for tests</a:t>
                </a:r>
              </a:p>
              <a:p>
                <a:pPr marL="742950" lvl="1" indent="-285750">
                  <a:buFont typeface="Arial" panose="020B0604020202020204" pitchFamily="34" charset="0"/>
                  <a:buChar char="•"/>
                </a:pPr>
                <a:r>
                  <a:rPr lang="en-US" sz="2800" dirty="0" smtClean="0"/>
                  <a:t>This is a measure of how often the distributional tests will declare a section of the background different from the full </a:t>
                </a:r>
                <a:r>
                  <a:rPr lang="en-US" sz="2800" dirty="0" smtClean="0"/>
                  <a:t>background.</a:t>
                </a:r>
                <a:endParaRPr lang="en-US" sz="2800" dirty="0" smtClean="0"/>
              </a:p>
              <a:p>
                <a:pPr marL="742950" lvl="1" indent="-285750">
                  <a:buFont typeface="Arial" panose="020B0604020202020204" pitchFamily="34" charset="0"/>
                  <a:buChar char="•"/>
                </a:pPr>
                <a:r>
                  <a:rPr lang="en-US" sz="2800" dirty="0" smtClean="0"/>
                  <a:t>Must be within one </a:t>
                </a:r>
                <a:r>
                  <a:rPr lang="en-US" sz="2800" dirty="0" err="1" smtClean="0"/>
                  <a:t>Poissonian</a:t>
                </a:r>
                <a:r>
                  <a:rPr lang="en-US" sz="2800" dirty="0" smtClean="0"/>
                  <a:t> </a:t>
                </a:r>
                <a:r>
                  <a:rPr lang="en-US" sz="2800" dirty="0" smtClean="0"/>
                  <a:t>deviation. </a:t>
                </a:r>
                <a:r>
                  <a:rPr lang="en-US" sz="2800" dirty="0" smtClean="0"/>
                  <a:t>(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σ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0.05(#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𝑒𝑣𝑒𝑛𝑡𝑠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𝑠𝑒𝑐𝑡𝑖𝑜𝑛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rad>
                  </m:oMath>
                </a14:m>
                <a:r>
                  <a:rPr lang="en-US" sz="2800" dirty="0" smtClean="0"/>
                  <a:t> )</a:t>
                </a:r>
              </a:p>
              <a:p>
                <a:pPr lvl="2"/>
                <a:r>
                  <a:rPr lang="en-US" sz="2800" dirty="0" smtClean="0"/>
                  <a:t>5</a:t>
                </a:r>
                <a:r>
                  <a:rPr lang="en-US" sz="2800" dirty="0" smtClean="0"/>
                  <a:t>% 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±</m:t>
                    </m:r>
                  </m:oMath>
                </a14:m>
                <a:r>
                  <a:rPr lang="en-US" sz="2800" dirty="0" smtClean="0"/>
                  <a:t> 1.3%</a:t>
                </a:r>
              </a:p>
              <a:p>
                <a:pPr marL="1200150" lvl="2" indent="-285750">
                  <a:buFont typeface="Arial" panose="020B0604020202020204" pitchFamily="34" charset="0"/>
                  <a:buChar char="•"/>
                </a:pPr>
                <a:endParaRPr lang="en-US" sz="2800" dirty="0" smtClean="0"/>
              </a:p>
              <a:p>
                <a:pPr lvl="1"/>
                <a:r>
                  <a:rPr lang="en-US" sz="2800" dirty="0" smtClean="0"/>
                  <a:t>Kolmogorov-Smirnov: </a:t>
                </a:r>
                <a:r>
                  <a:rPr lang="en-US" sz="2800" b="1" dirty="0" smtClean="0">
                    <a:solidFill>
                      <a:srgbClr val="00B050"/>
                    </a:solidFill>
                  </a:rPr>
                  <a:t>5.67%</a:t>
                </a:r>
              </a:p>
              <a:p>
                <a:pPr lvl="1"/>
                <a:r>
                  <a:rPr lang="en-US" sz="2800" dirty="0" smtClean="0"/>
                  <a:t>Mann-Whitney: </a:t>
                </a:r>
                <a:r>
                  <a:rPr lang="en-US" sz="2800" b="1" dirty="0" smtClean="0">
                    <a:solidFill>
                      <a:srgbClr val="FF0000"/>
                    </a:solidFill>
                  </a:rPr>
                  <a:t>5%</a:t>
                </a:r>
              </a:p>
              <a:p>
                <a:pPr lvl="1"/>
                <a:r>
                  <a:rPr lang="en-US" sz="2800" dirty="0" smtClean="0"/>
                  <a:t>Chi Squared: </a:t>
                </a:r>
                <a:r>
                  <a:rPr lang="en-US" sz="2800" b="1" dirty="0" smtClean="0">
                    <a:solidFill>
                      <a:srgbClr val="0070C0"/>
                    </a:solidFill>
                  </a:rPr>
                  <a:t>4.67%</a:t>
                </a:r>
              </a:p>
              <a:p>
                <a:pPr lvl="1"/>
                <a:r>
                  <a:rPr lang="en-US" sz="2800" dirty="0" smtClean="0"/>
                  <a:t>Asymmetric Chi Squared: </a:t>
                </a:r>
                <a:r>
                  <a:rPr lang="en-US" sz="2800" b="1" dirty="0" smtClean="0">
                    <a:solidFill>
                      <a:srgbClr val="7030A0"/>
                    </a:solidFill>
                  </a:rPr>
                  <a:t>5.67%</a:t>
                </a:r>
                <a:endParaRPr lang="en-US" sz="2800" b="1" dirty="0">
                  <a:solidFill>
                    <a:srgbClr val="7030A0"/>
                  </a:solidFill>
                </a:endParaRPr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3143" y="1556647"/>
                <a:ext cx="10439399" cy="4401205"/>
              </a:xfrm>
              <a:prstGeom prst="rect">
                <a:avLst/>
              </a:prstGeom>
              <a:blipFill rotWithShape="0">
                <a:blip r:embed="rId3"/>
                <a:stretch>
                  <a:fillRect l="-1051" t="-1247" r="-1518" b="-30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1805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10355</TotalTime>
  <Words>595</Words>
  <Application>Microsoft Office PowerPoint</Application>
  <PresentationFormat>Widescreen</PresentationFormat>
  <Paragraphs>104</Paragraphs>
  <Slides>13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Cambria Math</vt:lpstr>
      <vt:lpstr>Times New Roman</vt:lpstr>
      <vt:lpstr>Retrospect</vt:lpstr>
      <vt:lpstr>Distributional Tests for Supernova Searches</vt:lpstr>
      <vt:lpstr>Overview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Distributional Tests for LIGO Detections</dc:title>
  <dc:creator>Sophie Schwalbe</dc:creator>
  <cp:lastModifiedBy>Sophie Schwalbe</cp:lastModifiedBy>
  <cp:revision>87</cp:revision>
  <dcterms:created xsi:type="dcterms:W3CDTF">2015-10-27T19:29:24Z</dcterms:created>
  <dcterms:modified xsi:type="dcterms:W3CDTF">2016-04-07T06:24:28Z</dcterms:modified>
</cp:coreProperties>
</file>